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364" r:id="rId2"/>
    <p:sldId id="366" r:id="rId3"/>
    <p:sldId id="368" r:id="rId4"/>
    <p:sldId id="37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400" r:id="rId13"/>
    <p:sldId id="401" r:id="rId14"/>
    <p:sldId id="402" r:id="rId15"/>
    <p:sldId id="378" r:id="rId16"/>
    <p:sldId id="403" r:id="rId17"/>
    <p:sldId id="404" r:id="rId18"/>
    <p:sldId id="380" r:id="rId19"/>
    <p:sldId id="381" r:id="rId20"/>
    <p:sldId id="382" r:id="rId21"/>
    <p:sldId id="384" r:id="rId22"/>
    <p:sldId id="383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414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5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  <p:sldId id="425" r:id="rId57"/>
    <p:sldId id="427" r:id="rId58"/>
    <p:sldId id="426" r:id="rId59"/>
    <p:sldId id="440" r:id="rId60"/>
    <p:sldId id="441" r:id="rId61"/>
    <p:sldId id="442" r:id="rId62"/>
    <p:sldId id="428" r:id="rId63"/>
    <p:sldId id="429" r:id="rId64"/>
    <p:sldId id="430" r:id="rId65"/>
    <p:sldId id="431" r:id="rId66"/>
    <p:sldId id="432" r:id="rId67"/>
    <p:sldId id="433" r:id="rId68"/>
    <p:sldId id="434" r:id="rId69"/>
    <p:sldId id="435" r:id="rId70"/>
    <p:sldId id="436" r:id="rId71"/>
    <p:sldId id="437" r:id="rId72"/>
    <p:sldId id="438" r:id="rId73"/>
    <p:sldId id="439" r:id="rId74"/>
    <p:sldId id="369" r:id="rId75"/>
    <p:sldId id="367" r:id="rId76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90E6250-6C07-4121-80D7-C35CB75E9928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4D64674-0088-45F2-B58E-92EF96528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8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371128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37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75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8396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5569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26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99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42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96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52318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6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574533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25041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1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85267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22171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93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68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MByrdTX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logicalread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a-self-tuning-fill-factor-technique-for-sql-server-part-2" TargetMode="External"/><Relationship Id="rId2" Type="http://schemas.openxmlformats.org/officeDocument/2006/relationships/hyperlink" Target="https://www.sqlservercentral.com/articles/a-self-tuning-fill-factor-technique-for-sql-server-part-1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usergroup.tv/videos/a-self-tuning-fill-factor-technique-for-sql-server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9451-5584-313B-6BC5-7AC12628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7021347" cy="2745336"/>
          </a:xfrm>
        </p:spPr>
        <p:txBody>
          <a:bodyPr/>
          <a:lstStyle/>
          <a:p>
            <a:r>
              <a:rPr lang="en-US" dirty="0"/>
              <a:t>A Self-Tuning Fill Factor Technique for 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B9CC-437B-AB92-63D8-7D653AF1172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Mike Byrd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8FA53-C8B3-6C0B-73DF-15BEFC73EA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4248" y="4916559"/>
            <a:ext cx="6116493" cy="553208"/>
          </a:xfrm>
        </p:spPr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23F72-C544-8DD5-9F9E-40B0CB9B688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4247" y="5557157"/>
            <a:ext cx="6116493" cy="553208"/>
          </a:xfrm>
        </p:spPr>
        <p:txBody>
          <a:bodyPr/>
          <a:lstStyle/>
          <a:p>
            <a:r>
              <a:rPr lang="en-US" dirty="0" err="1"/>
              <a:t>ByrdNest</a:t>
            </a:r>
            <a:r>
              <a:rPr lang="en-US" dirty="0"/>
              <a:t> Consulting, Sunrise Beach, Texas</a:t>
            </a:r>
          </a:p>
        </p:txBody>
      </p:sp>
    </p:spTree>
    <p:extLst>
      <p:ext uri="{BB962C8B-B14F-4D97-AF65-F5344CB8AC3E}">
        <p14:creationId xmlns:p14="http://schemas.microsoft.com/office/powerpoint/2010/main" val="320974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So what happens when a page cannot accommodate a new row?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FA27A-3690-6E55-1022-0CB5D808E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21" y="2321391"/>
            <a:ext cx="3307251" cy="25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5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7EF68-81B1-0992-07F9-75D2E0297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02" y="1074033"/>
            <a:ext cx="6701233" cy="50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D9AD4-7878-0323-E619-854E28DC4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94" y="1174455"/>
            <a:ext cx="6432860" cy="481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3EEA0-4C93-D9C5-CB15-14EC1584F594}"/>
              </a:ext>
            </a:extLst>
          </p:cNvPr>
          <p:cNvSpPr txBox="1"/>
          <p:nvPr/>
        </p:nvSpPr>
        <p:spPr>
          <a:xfrm>
            <a:off x="9812762" y="5285562"/>
            <a:ext cx="1658883" cy="369281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Page Split</a:t>
            </a:r>
          </a:p>
        </p:txBody>
      </p:sp>
    </p:spTree>
    <p:extLst>
      <p:ext uri="{BB962C8B-B14F-4D97-AF65-F5344CB8AC3E}">
        <p14:creationId xmlns:p14="http://schemas.microsoft.com/office/powerpoint/2010/main" val="11924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3EEA0-4C93-D9C5-CB15-14EC1584F594}"/>
              </a:ext>
            </a:extLst>
          </p:cNvPr>
          <p:cNvSpPr txBox="1"/>
          <p:nvPr/>
        </p:nvSpPr>
        <p:spPr>
          <a:xfrm>
            <a:off x="9446743" y="3396915"/>
            <a:ext cx="1658883" cy="369281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Page Split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083F46-02DE-E81B-C092-AF38384A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16" y="1466653"/>
            <a:ext cx="6231021" cy="466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70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803953" indent="-685434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bg1"/>
                </a:solidFill>
              </a:rPr>
              <a:t>SQL Server Fill Factor</a:t>
            </a:r>
          </a:p>
          <a:p>
            <a:pPr marL="1493972" lvl="1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Good Page Splits</a:t>
            </a:r>
          </a:p>
          <a:p>
            <a:pPr marL="1493972" lvl="1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 Bad Page Splits</a:t>
            </a:r>
          </a:p>
          <a:p>
            <a:pPr marL="2069690" lvl="2" indent="-685434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</a:rPr>
              <a:t>Case study at </a:t>
            </a:r>
            <a:r>
              <a:rPr lang="en-US" sz="4200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https://tinyurl.com/yd8mcmvk</a:t>
            </a:r>
            <a:endParaRPr lang="en-US" sz="4200" dirty="0">
              <a:solidFill>
                <a:schemeClr val="accent4">
                  <a:lumMod val="75000"/>
                </a:schemeClr>
              </a:solidFill>
            </a:endParaRPr>
          </a:p>
          <a:p>
            <a:pPr marL="2531108" lvl="3" indent="-685434"/>
            <a:r>
              <a:rPr lang="en-US" sz="3200" dirty="0">
                <a:solidFill>
                  <a:schemeClr val="bg1"/>
                </a:solidFill>
              </a:rPr>
              <a:t>Avg bad page split: </a:t>
            </a:r>
            <a:r>
              <a:rPr lang="en-US" sz="3200" dirty="0" err="1">
                <a:solidFill>
                  <a:schemeClr val="bg1"/>
                </a:solidFill>
              </a:rPr>
              <a:t>cpu</a:t>
            </a:r>
            <a:r>
              <a:rPr lang="en-US" sz="3200" dirty="0">
                <a:solidFill>
                  <a:schemeClr val="bg1"/>
                </a:solidFill>
              </a:rPr>
              <a:t>=0.035ms, logical IOs = 6.1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04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351E6-0441-99BC-B6AB-5C69BF244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3" y="1413148"/>
            <a:ext cx="5979100" cy="44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6478F-B475-2889-4955-392133F44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65" y="1443400"/>
            <a:ext cx="6163232" cy="4612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4E6A5-2D83-B00B-69D8-79EA20DC4B49}"/>
              </a:ext>
            </a:extLst>
          </p:cNvPr>
          <p:cNvSpPr txBox="1"/>
          <p:nvPr/>
        </p:nvSpPr>
        <p:spPr>
          <a:xfrm>
            <a:off x="8837666" y="4779821"/>
            <a:ext cx="2488341" cy="64628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the moved data</a:t>
            </a:r>
          </a:p>
          <a:p>
            <a:r>
              <a:rPr lang="en-US" dirty="0">
                <a:solidFill>
                  <a:schemeClr val="bg1"/>
                </a:solidFill>
              </a:rPr>
              <a:t>logged in transaction log</a:t>
            </a:r>
          </a:p>
        </p:txBody>
      </p:sp>
    </p:spTree>
    <p:extLst>
      <p:ext uri="{BB962C8B-B14F-4D97-AF65-F5344CB8AC3E}">
        <p14:creationId xmlns:p14="http://schemas.microsoft.com/office/powerpoint/2010/main" val="154103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Page Split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https://tinyurl.com/yd8mcmvk</a:t>
            </a:r>
            <a:endParaRPr lang="en-US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Avg bad page split: </a:t>
            </a:r>
            <a:r>
              <a:rPr lang="en-US" sz="32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 The trick is to find a value that minimizes bad page splits but doesn’t result in an excessive storage penalty.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About 10 years ago</a:t>
            </a:r>
            <a:r>
              <a:rPr lang="en-US" dirty="0">
                <a:solidFill>
                  <a:schemeClr val="bg1"/>
                </a:solidFill>
              </a:rPr>
              <a:t> I really dove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But I have never really understood how to determine the fill factor 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Just no definitive guidance!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to do????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470" y="5522631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Mbyrd@ByrdNest-TX.com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1D37A-8E51-EA63-FA32-759CE5EEEBE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www.TSQLMentoring.com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90028" y="3228730"/>
            <a:ext cx="6035252" cy="1355302"/>
          </a:xfrm>
        </p:spPr>
        <p:txBody>
          <a:bodyPr>
            <a:normAutofit/>
          </a:bodyPr>
          <a:lstStyle/>
          <a:p>
            <a:r>
              <a:rPr lang="en-US" dirty="0" err="1"/>
              <a:t>ByrdNest</a:t>
            </a:r>
            <a:r>
              <a:rPr lang="en-US" dirty="0"/>
              <a:t> Consulting</a:t>
            </a:r>
          </a:p>
          <a:p>
            <a:r>
              <a:rPr lang="en-US" dirty="0"/>
              <a:t>Sunrise Beach, Texas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Byrd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Former AF Fighter Pilot, Rocket Scientist, and now SQL Server Geek.  Specialize in SQL Server performance tuning.</a:t>
            </a:r>
            <a:br>
              <a:rPr lang="en-GB" dirty="0"/>
            </a:br>
            <a:br>
              <a:rPr lang="en-GB" dirty="0"/>
            </a:br>
            <a:r>
              <a:rPr lang="en-US" dirty="0"/>
              <a:t>I’m currently self-employed and consult part-time. I’ve had one client </a:t>
            </a:r>
            <a:r>
              <a:rPr lang="en-GB" dirty="0"/>
              <a:t>for 15+ years.</a:t>
            </a:r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AA8A0-25AF-078E-654F-9E803481C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6031048"/>
            <a:ext cx="478737" cy="4787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73FB37-19E2-2A1B-7786-28D0E6091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541" y="343143"/>
            <a:ext cx="2063432" cy="20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45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9" y="656336"/>
            <a:ext cx="10515600" cy="4158394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time long, long ago…..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29F94-0B60-A44F-389E-B9149F00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597" y="656336"/>
            <a:ext cx="2416722" cy="5101968"/>
          </a:xfrm>
          <a:prstGeom prst="rect">
            <a:avLst/>
          </a:prstGeom>
        </p:spPr>
      </p:pic>
      <p:pic>
        <p:nvPicPr>
          <p:cNvPr id="5" name="Picture 2" descr="Image result for Star Wars">
            <a:hlinkClick r:id="rId3"/>
            <a:extLst>
              <a:ext uri="{FF2B5EF4-FFF2-40B4-BE49-F238E27FC236}">
                <a16:creationId xmlns:a16="http://schemas.microsoft.com/office/drawing/2014/main" id="{67B95ABC-1395-D0DF-E129-C2E0824E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526" y="1920761"/>
            <a:ext cx="2655474" cy="39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19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In April 2019, at SQL Saturday 830 (Colorado Springs), I attended two sessions by Jeff Moden titled “Black Arts”  &amp;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The bad news is that the links to access those presentations are gone.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3"/>
            <a:ext cx="9418359" cy="75834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143000"/>
            <a:ext cx="10515600" cy="4841019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 April 2019, at SQL Saturday 830 (Colorado Springs), I attended two sessions by Jeff Moden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The bad news is that the links to access those presentations are gone.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b="1" dirty="0"/>
              <a:t>A Reader’s Digest version of his presentations is contrary to the popular concept of reorganizing at 10% fragmentation and rebuilding indexes at 30%.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8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 April 2019, at SQL Saturday 830 (Colorado Springs), I attended two sessions by Jeff Moden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The bad news is that the links to access those presentations are gone.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Reader’s Digest version of his presentations is contrary to the popular concept of reorganizing at 10% fragmentation and rebuilding indexes at 30%.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b="1" dirty="0"/>
              <a:t>He showed (in the 2 presentations) that page splits caused tremendous performance degradations and that you should probably rebuild indexes at 1% fragmentation.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8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7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It got me thinking about a brute force optimization technique I implemented way back when I worked at the Air Force Rocket Propulsion Laboratory (yes, I was once a rocket scientist and still a geek!).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8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got me thinking about a brute force optimization technique I implemented way back when I worked at the Air Force Rocket Propulsion Laboratory (yes, I was once a rocket scientist and still a geek!).  </a:t>
            </a:r>
          </a:p>
          <a:p>
            <a:r>
              <a:rPr lang="en-US" sz="4600" b="1" dirty="0">
                <a:solidFill>
                  <a:schemeClr val="bg1">
                    <a:lumMod val="95000"/>
                  </a:schemeClr>
                </a:solidFill>
              </a:rPr>
              <a:t>It was a technique that involved tweaking various parameters (plus and minus percentages) and reducing the tweaks to an “optimum” solution.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63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got me thinking about a brute force optimization technique I implemented way back when I worked at the Air Force Rocket Propulsion Laboratory (yes, I was once a rocket scientist and still a geek!).  </a:t>
            </a:r>
          </a:p>
          <a:p>
            <a:r>
              <a:rPr lang="en-US" sz="30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was a technique that involved tweaking various parameters (plus and minus percentages) and reducing the tweaks to an “optimum” solution.</a:t>
            </a:r>
          </a:p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It was not always perfect, as in a multidimensional scenario, there are valleys that this solution could drill down on, but it did offer “near” optimum solutions that let us explore options.</a:t>
            </a:r>
          </a:p>
          <a:p>
            <a:endParaRPr lang="en-US" sz="4600" b="1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7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lnSpcReduction="1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tweak performance parameters to evaluate performance and drill down to the best performance value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track performance 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fillfactor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 and fragmentation for each index (heaps not counted)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1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CFC9-8FF8-2600-CDFF-F6681E6D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4203F-D19A-F0E5-783C-F2BFFDF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C38C1-EEF7-5F3C-8D8F-5FEE2AB7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tweak performance parameters to evaluate performance and drill down to the best performance value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track performance 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fillfactor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 and fragmentation for each index (heaps not counted)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involved with the whole rebuild process for each index rebuild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4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sz="3600" dirty="0" err="1"/>
              <a:t>Admin.AgentIndexRebuilds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575721" lvl="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17F3B4-8CE4-CFB8-C8FD-F6A9C80C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46" y="1032357"/>
            <a:ext cx="7704967" cy="499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219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sz="2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to track performance and fragmentation for each index (heaps not counted)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a table to contain the </a:t>
            </a:r>
            <a:r>
              <a:rPr lang="en-US" sz="2600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parametrics</a:t>
            </a: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involved with the whole rebuild process for each index rebuild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Get TOP 20 indexes with worse fragmentation / bad page splits.</a:t>
            </a: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0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sys.dm_db_index_physical_stats</a:t>
            </a:r>
            <a:endParaRPr lang="en-US" dirty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Average_fragmentation_in_percent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page_count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row_count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sys.dm_db_index_operational_stats</a:t>
            </a:r>
            <a:endParaRPr lang="en-US" dirty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Yields </a:t>
            </a:r>
            <a:r>
              <a:rPr lang="en-US" dirty="0" err="1">
                <a:solidFill>
                  <a:schemeClr val="bg1"/>
                </a:solidFill>
              </a:rPr>
              <a:t>Leaf_Allocation_Count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NonLeaf_Allocation_Count</a:t>
            </a:r>
            <a:endParaRPr lang="en-US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50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sys.dm_db_index_physical_stats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Average_fragmentation_in_percent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page_count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row_count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sys.dm_db_index_operational_stats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Leaf_Allocation_Count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NonLeaf_Allocation_Count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https://www.sqlskills.com/blogs/jonathan/tracking-problematic-pages-splits-in-sql-server-2012-extended-events-no-really-this-time/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5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All new indexes are allocated pages from a mixed extent</a:t>
            </a:r>
          </a:p>
          <a:p>
            <a:pPr marL="861073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External fragmentation (Pages out of order)</a:t>
            </a: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8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Internal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Can occur with deletes or where next row cannot fit into the existing page.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Increase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http://www.practicalsqldba.com/2012/04/sql-server-index-fragmentation.html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77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External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Measured as percentage of out-of-order pages in the leaf pages of an index.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68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Demo:  </a:t>
            </a:r>
            <a:r>
              <a:rPr lang="en-US" b="1" dirty="0" err="1"/>
              <a:t>FillFactorIndexSetup.sql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          </a:t>
            </a:r>
            <a:r>
              <a:rPr lang="en-US" b="1" dirty="0" err="1"/>
              <a:t>SQLAgentScriptRebuildIndexes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22778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SQL Agent Job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B556C-B0D0-AB2E-EF09-C9B44B69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20" y="1102362"/>
            <a:ext cx="9418359" cy="49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5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Presentation slides and T-SQL code are available at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https://github.com/MByrdTX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You don’t need to take notes; just listen and review slides and scripts later.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F3B29-149B-5BDF-5264-F58610DC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98" y="2989577"/>
            <a:ext cx="35337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SQL Agent Job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E99E8-3127-9942-7B73-2BE584E28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95" y="1943422"/>
            <a:ext cx="10380632" cy="290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4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 - 1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>
                <a:solidFill>
                  <a:schemeClr val="bg1"/>
                </a:solidFill>
              </a:rPr>
              <a:t> 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908754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 - 2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225gb real data (not including </a:t>
            </a:r>
            <a:r>
              <a:rPr lang="en-US" dirty="0" err="1">
                <a:solidFill>
                  <a:schemeClr val="bg1"/>
                </a:solidFill>
              </a:rPr>
              <a:t>sprocs</a:t>
            </a:r>
            <a:r>
              <a:rPr lang="en-US" dirty="0">
                <a:solidFill>
                  <a:schemeClr val="bg1"/>
                </a:solidFill>
              </a:rPr>
              <a:t>, views, etc.)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249 tables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694 indexes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24x7 environment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>
                <a:solidFill>
                  <a:schemeClr val="bg1"/>
                </a:solidFill>
              </a:rPr>
              <a:t>nonclustered</a:t>
            </a:r>
            <a:r>
              <a:rPr lang="en-US" dirty="0">
                <a:solidFill>
                  <a:schemeClr val="bg1"/>
                </a:solidFill>
              </a:rPr>
              <a:t>) recorded and fill factor “tweaked”.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14407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Indexes encountered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Based on a sequential increase (Identity Column)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Based on Parent Table plus the primary key</a:t>
            </a:r>
          </a:p>
          <a:p>
            <a:pPr marL="1722632" lvl="2" indent="-57119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FileAttribute</a:t>
            </a:r>
            <a:r>
              <a:rPr lang="en-US" dirty="0">
                <a:solidFill>
                  <a:schemeClr val="bg1"/>
                </a:solidFill>
              </a:rPr>
              <a:t> table {FileID, </a:t>
            </a:r>
            <a:r>
              <a:rPr lang="en-US" dirty="0" err="1">
                <a:solidFill>
                  <a:schemeClr val="bg1"/>
                </a:solidFill>
              </a:rPr>
              <a:t>FileAttributeID</a:t>
            </a:r>
            <a:r>
              <a:rPr lang="en-US" dirty="0">
                <a:solidFill>
                  <a:schemeClr val="bg1"/>
                </a:solidFill>
              </a:rPr>
              <a:t>, PK = </a:t>
            </a:r>
            <a:r>
              <a:rPr lang="en-US" dirty="0" err="1">
                <a:solidFill>
                  <a:schemeClr val="bg1"/>
                </a:solidFill>
              </a:rPr>
              <a:t>FileAttributeID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Usually based on non-PK column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144237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A5512-6D98-535B-E8E6-10C4E799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78" y="1534393"/>
            <a:ext cx="6596444" cy="4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14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77D389-A021-042C-E66B-D0664AA9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98" y="1290984"/>
            <a:ext cx="6572058" cy="45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17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96F4E-2FE8-7FF3-EEBF-A64CCBB7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62EE3-76E2-7945-F5B5-7522A1BE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 Clustered Index (many rows inserted with interior pages)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55ADB-AD36-3A39-A27C-777936F7F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0C417-4A4D-2609-4F1D-0E04F1AD348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0CA38B22-5DC1-8926-964E-2A480D6BD6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536933"/>
              </p:ext>
            </p:extLst>
          </p:nvPr>
        </p:nvGraphicFramePr>
        <p:xfrm>
          <a:off x="2241431" y="970234"/>
          <a:ext cx="6539025" cy="5005256"/>
        </p:xfrm>
        <a:graphic>
          <a:graphicData uri="http://schemas.openxmlformats.org/drawingml/2006/table">
            <a:tbl>
              <a:tblPr firstRow="1" firstCol="1" bandRow="1"/>
              <a:tblGrid>
                <a:gridCol w="935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9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9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60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70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Current Fragmentation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New Fragmentation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Page Split For Index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0.221820894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971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78A8C-ABE6-9599-1D17-6401DFC34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889CD-60CB-4E9F-875E-B091A9E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D24F2-C984-EB27-8846-2176DB0F3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7365-50D3-5BD5-B339-0B4243AC93E5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66BF32-5BAA-3C75-04AC-B6FA38B1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9" y="1027543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730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D1CD1-7139-AAEB-3B1E-99E6AD98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B78239-E4A3-2938-6019-FDCE4CB5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BF0E2-C24A-C32D-2A92-33351E374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D4A88-EA4C-D8D4-B80D-31216679560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F3BAFE-C57F-9800-58C2-3CCECA4E1F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4555982"/>
              </p:ext>
            </p:extLst>
          </p:nvPr>
        </p:nvGraphicFramePr>
        <p:xfrm>
          <a:off x="3827731" y="822283"/>
          <a:ext cx="3412400" cy="5277216"/>
        </p:xfrm>
        <a:graphic>
          <a:graphicData uri="http://schemas.openxmlformats.org/drawingml/2006/table">
            <a:tbl>
              <a:tblPr firstRow="1" firstCol="1" bandRow="1"/>
              <a:tblGrid>
                <a:gridCol w="450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5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1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88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Index Name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6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6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6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6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56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767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26EB9-A1C4-7430-7432-FB7CE046C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07CDE-8FD3-6406-099C-4BDF5EB6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862E8-A6A8-E8A7-DA91-62CE0ABE9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E0795-4B2B-3C09-A501-15E0F529993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8842766-8ED3-F52E-F8ED-928382DD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44" y="808362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90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former times</a:t>
            </a:r>
          </a:p>
          <a:p>
            <a:pPr lvl="1"/>
            <a:r>
              <a:rPr lang="en-US" dirty="0"/>
              <a:t>Rocket Scientist</a:t>
            </a:r>
          </a:p>
          <a:p>
            <a:pPr lvl="1"/>
            <a:r>
              <a:rPr lang="en-US" dirty="0"/>
              <a:t>USAF Fighter Pilot (F-4, F-5)</a:t>
            </a:r>
          </a:p>
          <a:p>
            <a:pPr lvl="1"/>
            <a:r>
              <a:rPr lang="en-US" dirty="0"/>
              <a:t>Free-lance tech writer for PC Magazine</a:t>
            </a:r>
          </a:p>
          <a:p>
            <a:pPr lvl="1"/>
            <a:r>
              <a:rPr lang="en-US" dirty="0"/>
              <a:t>CTO, Texas Windstorm Insurance Company</a:t>
            </a:r>
          </a:p>
          <a:p>
            <a:pPr lvl="1"/>
            <a:r>
              <a:rPr lang="en-US" dirty="0"/>
              <a:t>Part-time Database Consultant/Trainer</a:t>
            </a:r>
          </a:p>
          <a:p>
            <a:pPr lvl="2"/>
            <a:r>
              <a:rPr lang="en-US" dirty="0"/>
              <a:t>Pre-covid blogging at </a:t>
            </a:r>
            <a:r>
              <a:rPr lang="en-US" dirty="0">
                <a:hlinkClick r:id="rId2"/>
              </a:rPr>
              <a:t>https://Logicalread.com</a:t>
            </a:r>
            <a:r>
              <a:rPr lang="en-US" dirty="0"/>
              <a:t> &amp;</a:t>
            </a:r>
          </a:p>
          <a:p>
            <a:pPr lvl="2"/>
            <a:r>
              <a:rPr lang="en-US" dirty="0">
                <a:hlinkClick r:id="rId3"/>
              </a:rPr>
              <a:t>Http://www.sqlservercentral.com</a:t>
            </a:r>
            <a:endParaRPr lang="en-US" dirty="0"/>
          </a:p>
          <a:p>
            <a:pPr lvl="1"/>
            <a:r>
              <a:rPr lang="en-US" dirty="0"/>
              <a:t>Digging deeper into the optimizer black box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Mike Byrd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816706-1395-92E7-7546-3F8DC095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912" y="0"/>
            <a:ext cx="3516097" cy="206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BC910F8-25DF-6FD6-6E04-4FC82146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61" y="0"/>
            <a:ext cx="19637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EA7EB33-3CA5-9E66-F76A-B9827FE7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984" y="2074439"/>
            <a:ext cx="23590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ADF7928-6650-4374-E759-1F643C49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20" y="4141364"/>
            <a:ext cx="2199981" cy="193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497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7FA97-663B-B11D-41F8-A7AF76AF6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E732D9-7C42-081E-341D-866E5F01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E3C01-AF73-9377-ED77-DBED54256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2E677-2C0F-8CB9-FFFB-0AB420A244E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81D36A0-6063-45F9-7083-AE1E58C5D9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156142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/>
              <a:tblGrid>
                <a:gridCol w="988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8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79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891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9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9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9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9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9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688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1EF8-84BB-9B57-6D17-4CBC4C66E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C095E-FB00-118C-3710-67E86902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8DC5C-F6B9-863D-EA62-8062EC26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188D1-41EF-1E03-1F02-E97679B49AF4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0374FE-0E96-DC49-69EA-9A7A273D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4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480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CC19-0C48-B542-DDD0-6C95C1D4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E49B54-B85D-B626-46DB-EC90A1F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Thought process for fixing fill factor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F3F19-19B9-92F7-D71B-105B0655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20000"/>
          </a:bodyPr>
          <a:lstStyle/>
          <a:p>
            <a:pPr marL="742553" indent="-74255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Collect at least 6 data sets for each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Find the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But not in the first 2 data sets (sets 1 &amp; 2)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And not the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the 6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data set fragmentation is the smallest, then continue to perturb the fill factor on the next run(s) for that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Identify the fill factor for the smallest fragmentation and set </a:t>
            </a:r>
            <a:r>
              <a:rPr lang="en-US" dirty="0" err="1">
                <a:solidFill>
                  <a:schemeClr val="bg1"/>
                </a:solidFill>
              </a:rPr>
              <a:t>FixFillFactor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Script then checks </a:t>
            </a:r>
            <a:r>
              <a:rPr lang="en-US" dirty="0" err="1">
                <a:solidFill>
                  <a:schemeClr val="bg1"/>
                </a:solidFill>
              </a:rPr>
              <a:t>FixFillFactor</a:t>
            </a:r>
            <a:r>
              <a:rPr lang="en-US" dirty="0">
                <a:solidFill>
                  <a:schemeClr val="bg1"/>
                </a:solidFill>
              </a:rPr>
              <a:t> and stops tweaking when not null. 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55073-E9E4-1341-7596-E495EABEE865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918112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ACBC5-068B-6226-5459-C64E6550F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0C4B86-327D-A4F1-7543-1E1DE41F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DC0D4-39C7-35FC-6C4E-9A5607E22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Unfortunately, we did not have good database benchmarks for performance, but……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773C2-F2A8-51F4-575D-90A0E6363B2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443260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748FB-6892-A984-3C15-A8AEAB285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07A3-7C82-AAC5-B8CF-592118EA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late Feb 2019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267C0-F84C-25DB-18BD-4150F7437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1F684-0D7B-ED06-4A0D-DEC98D7320D7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A8D87686-9EE4-0F5D-380C-69AB4CD84D4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2"/>
            <a:ext cx="7173393" cy="45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97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E6244-5C3D-9695-52FE-D290CA50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A83D61-145C-9BE4-16CB-1FE79735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late June 2019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2CF55-953B-215D-20CF-103C7615A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96D7E-5A60-A598-1477-85FE5569D88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8B346BC-5C74-510D-2ACE-0F2639CDEF5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85" y="1379711"/>
            <a:ext cx="8151382" cy="46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3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5633-319D-07BA-6769-05521987B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126CA-7922-AC6C-7D81-2B8A62D6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5F800-1F1A-96C6-4C54-2CD470C2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{Yes, I know different times, but screen shots are indicative of performance through the day.}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680F9-70F6-4BAA-CCAA-F4B77809577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275457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F8E5-DF70-9F82-30BD-F8F12E72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6C93D-4610-BE7C-F13F-E27F4DD6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190C6-AB0C-EC5F-ABA0-53248B957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With decreased fragmentation, there are less page splits to wade through for IO range searches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CB953-79AA-BD13-8833-E7592C3C5F0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694051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D0AA2-97DC-CC57-C6A0-5A753C353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4E180-002B-6DBC-A7A9-4CA72BEA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65DD5-3015-923D-8887-D6A7B45A2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With decreased fragmentation, there are fewer page splits to wade through for IO range searches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With an improved fill factor, there are fewer bad page splits.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The cost of a page split can be significant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First, the new page has to be identified, pointers made to it, data movement from the old page to the new page and finally all of this is logged.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57B5D-FA8D-6E8C-771B-B75EE6B581B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202975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3C5A-53BB-7209-432C-A44AC8B8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464363-ACDC-E887-1D03-75323D56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(Weekend):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D7052-78A1-C9EE-8C5E-71B2D4B7A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ECA57-6869-29C0-4FE8-63BF2F6AFF7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23E08-E221-E213-A2CA-725AB80A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2" y="950151"/>
            <a:ext cx="9026305" cy="51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Fill Factor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How is it used?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Short Review of Code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Conclusions/Observations</a:t>
            </a:r>
          </a:p>
          <a:p>
            <a:r>
              <a:rPr lang="en-US" dirty="0"/>
              <a:t>No Demos </a:t>
            </a:r>
            <a:r>
              <a:rPr lang="en-US" sz="3600" dirty="0">
                <a:solidFill>
                  <a:srgbClr val="FFC000"/>
                </a:solidFill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508824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7E97-70A6-FC61-3081-EF3B7E08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763E18-EFD5-30CB-57D8-E4F08C7F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(fragmentation option):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90320-356C-455E-214D-1E5FFAC9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12789-143D-616A-245F-5CAF7F19E39D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349E2-E0DB-933A-0ACF-25CE8BAA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28812"/>
            <a:ext cx="10334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6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3A89-6F62-4A53-76A5-323CF9FF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91F54-C501-AA47-3EAC-6550AB4D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(bad page split option):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EF3F8-08CA-073F-5234-784E1765E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84490-AEF0-95AA-5F8B-0C053BEB034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B3634-7C92-3BFE-D8E9-E2CED7E2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686050"/>
            <a:ext cx="10096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03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C65-9950-959E-D28B-D403B057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FFB106-B677-E645-ACD3-CCFB8FEE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Requirements: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A104B-2DB8-F324-DFC9-3E27AD3C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Enterprise version recommended (</a:t>
            </a:r>
            <a:r>
              <a:rPr lang="en-US" dirty="0" err="1">
                <a:solidFill>
                  <a:schemeClr val="bg1"/>
                </a:solidFill>
              </a:rPr>
              <a:t>OnLine</a:t>
            </a:r>
            <a:r>
              <a:rPr lang="en-US" dirty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Have in SS2016 SP2 and above for Standard Edition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EDDBD-B7A1-DFA4-1CC2-DA4BAAE2339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978883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7E368-5200-AD74-B395-445C85978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09226-2865-0F66-DDD9-E4600A69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8861B-AA7D-5E0D-26BA-254D36F42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code for multiple databases on the same server</a:t>
            </a:r>
          </a:p>
          <a:p>
            <a:pPr marL="1028395" lvl="1" indent="-571195">
              <a:buFont typeface="Arial" panose="020B0604020202020204" pitchFamily="34" charset="0"/>
              <a:buChar char="•"/>
            </a:pPr>
            <a:r>
              <a:rPr lang="en-US" dirty="0"/>
              <a:t>May want to have separate database for history table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347AC-B30B-7CB2-F454-12C8F36AD55C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559606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ADDD2-4F4A-CBAA-D035-8BE398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4E697-F43D-273C-D764-59BB166D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6E61E-D392-6DF8-89EB-B09A891B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07CC7-F44B-012A-1DF7-58B6E4841DAA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199365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D894C-20B0-78BB-C8E0-6E03200CB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7DD529-C93A-9C96-2F07-0876A522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8600B-C45A-98F1-C55D-ACF643C4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69F0F-DAD9-AC5B-31D4-311E31E0923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097562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26FB-11F2-998B-9B23-222856AB0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1843B-6B00-599F-368B-26B9042E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E6B52-D0A2-B860-BBF3-BEFB1EA23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BBED8-11B9-F16F-67B5-B3B83D95B47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521877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4915E-0A45-9CFF-CF9A-1AA7D4E2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37CCA5-BE1F-441D-219D-1525527A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7283D-740E-8BD3-E249-620C96EC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Current fill factor approach not implemented for partitioned indexes (it would be really nice to have to fill factor per partition; that way, the old data partitions could be set to 100% and the active partitions set as needed.  {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this should be placed on Microsoft’s wish list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})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16258-8E77-6571-6A0F-D3E56739729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319260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77183-FE56-7BCF-7604-F8C60B58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DEF3D-2806-EBA6-9296-A649E3FF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22F1-78E5-835A-DF3A-2E67F8E30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Try and build in additional features as suggested by the community.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55F68-9D28-43EE-9CE0-4C687F34EB5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0281211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8B58-C36D-87EA-95BB-2FED273D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7B1D48-46AF-3915-A692-061B321D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AF529-06F9-A8F1-5EA0-13F9850DC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Try and build in additional features as suggested by the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More testing on performance improvements with firm number.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31685-3859-CF4C-594B-73BC470D3124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82492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Early version of code/presentation documented at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https://www.sqlservercentral.com/articles/a-self-tuning-fill-factor-technique-for-sql-server-part-1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sz="3600" dirty="0">
                <a:solidFill>
                  <a:schemeClr val="bg1"/>
                </a:solidFill>
              </a:rPr>
              <a:t>and 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https://www.sqlservercentral.com/articles/a-self-tuning-fill-factor-technique-for-sql-server-part-2</a:t>
            </a:r>
            <a:endParaRPr lang="en-US" sz="3600" dirty="0">
              <a:solidFill>
                <a:schemeClr val="accent4">
                  <a:lumMod val="50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Early video from Austin User’s Group at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http://usergroup.tv/videos/a-self-tuning-fill-factor-technique-for-sql-server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But latest code &amp; slides at GitHub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175984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CDF60-06D1-D468-8E5D-1CC9129BF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E30B9-ACF9-7A5A-B877-EC054EDB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22757-B546-20B6-B07B-AB2B0F69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Try and build in additional features as suggested by the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More testing on performance improvements with firm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Need better way of monitoring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b="1" dirty="0" err="1"/>
              <a:t>Admin.AgentIndexRebuilds</a:t>
            </a:r>
            <a:r>
              <a:rPr lang="en-US" sz="2600" b="1" dirty="0"/>
              <a:t> – both manually and also self-reviewing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/>
              <a:t>Any volunteers out there to implement a dashboard????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66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B35A5-EC67-56C8-6711-748B29A0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72D7F-0644-B035-412D-6167E428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E07BE-173C-8AE8-DCE2-2044A32F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whole idea started as a proof of concept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Offers potential performance benefits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Does demonstrate that effective automatic Fill Factor determination </a:t>
            </a:r>
            <a:r>
              <a:rPr lang="en-US" b="1" dirty="0">
                <a:solidFill>
                  <a:schemeClr val="accent1"/>
                </a:solidFill>
              </a:rPr>
              <a:t>IS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possible!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Current code production in production on a very transaction oriented DB for 5 years!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12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18D4-26B7-F332-8F44-C10785E70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96B46F-FC18-5AE5-C469-80FB1888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Finally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EFAF3-1FD6-B3E4-B380-20A9860DF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concept has been copyrighted with the idea that is belongs to the SQL Server Community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look forward to constructive critique and suggestions for improvement from the SQL Server Community.</a:t>
            </a:r>
          </a:p>
          <a:p>
            <a:pPr marL="57572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78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E357E-775B-9A9E-4CE4-F138B53E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2B135E-8988-4E53-D332-88375482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Questions?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1B1CC-477E-9900-B217-773DF7401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3CB5BBD-11F7-DB44-0474-1A1CEA58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47" y="1556754"/>
            <a:ext cx="5650760" cy="433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390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4579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hope you got something out of this. It has greatly reduced the 2 am phone calls for me! </a:t>
            </a:r>
          </a:p>
          <a:p>
            <a:r>
              <a:rPr lang="en-US" dirty="0"/>
              <a:t>Your feedback to me is important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 Byrd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@ByrdNest_TX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Mbyrd@ByrdNest-TX.com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9D22-273E-CEAC-48CF-7E9E1D01498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www.TSQLMentoring.com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D5CA7437-9EE1-06F8-33A4-EF1337D32649}"/>
              </a:ext>
            </a:extLst>
          </p:cNvPr>
          <p:cNvSpPr/>
          <p:nvPr/>
        </p:nvSpPr>
        <p:spPr>
          <a:xfrm>
            <a:off x="920470" y="4521925"/>
            <a:ext cx="363204" cy="371085"/>
          </a:xfrm>
          <a:custGeom>
            <a:avLst/>
            <a:gdLst>
              <a:gd name="connsiteX0" fmla="*/ 216156 w 363204"/>
              <a:gd name="connsiteY0" fmla="*/ 157129 h 371085"/>
              <a:gd name="connsiteX1" fmla="*/ 351367 w 363204"/>
              <a:gd name="connsiteY1" fmla="*/ 0 h 371085"/>
              <a:gd name="connsiteX2" fmla="*/ 319326 w 363204"/>
              <a:gd name="connsiteY2" fmla="*/ 0 h 371085"/>
              <a:gd name="connsiteX3" fmla="*/ 201922 w 363204"/>
              <a:gd name="connsiteY3" fmla="*/ 136433 h 371085"/>
              <a:gd name="connsiteX4" fmla="*/ 108152 w 363204"/>
              <a:gd name="connsiteY4" fmla="*/ 0 h 371085"/>
              <a:gd name="connsiteX5" fmla="*/ 0 w 363204"/>
              <a:gd name="connsiteY5" fmla="*/ 0 h 371085"/>
              <a:gd name="connsiteX6" fmla="*/ 141798 w 363204"/>
              <a:gd name="connsiteY6" fmla="*/ 206311 h 371085"/>
              <a:gd name="connsiteX7" fmla="*/ 0 w 363204"/>
              <a:gd name="connsiteY7" fmla="*/ 371085 h 371085"/>
              <a:gd name="connsiteX8" fmla="*/ 32042 w 363204"/>
              <a:gd name="connsiteY8" fmla="*/ 371085 h 371085"/>
              <a:gd name="connsiteX9" fmla="*/ 156024 w 363204"/>
              <a:gd name="connsiteY9" fmla="*/ 227007 h 371085"/>
              <a:gd name="connsiteX10" fmla="*/ 255052 w 363204"/>
              <a:gd name="connsiteY10" fmla="*/ 371085 h 371085"/>
              <a:gd name="connsiteX11" fmla="*/ 363204 w 363204"/>
              <a:gd name="connsiteY11" fmla="*/ 371085 h 371085"/>
              <a:gd name="connsiteX12" fmla="*/ 216148 w 363204"/>
              <a:gd name="connsiteY12" fmla="*/ 157129 h 371085"/>
              <a:gd name="connsiteX13" fmla="*/ 216156 w 363204"/>
              <a:gd name="connsiteY13" fmla="*/ 157129 h 371085"/>
              <a:gd name="connsiteX14" fmla="*/ 172269 w 363204"/>
              <a:gd name="connsiteY14" fmla="*/ 208129 h 371085"/>
              <a:gd name="connsiteX15" fmla="*/ 157902 w 363204"/>
              <a:gd name="connsiteY15" fmla="*/ 187585 h 371085"/>
              <a:gd name="connsiteX16" fmla="*/ 43588 w 363204"/>
              <a:gd name="connsiteY16" fmla="*/ 24115 h 371085"/>
              <a:gd name="connsiteX17" fmla="*/ 92803 w 363204"/>
              <a:gd name="connsiteY17" fmla="*/ 24115 h 371085"/>
              <a:gd name="connsiteX18" fmla="*/ 185056 w 363204"/>
              <a:gd name="connsiteY18" fmla="*/ 156040 h 371085"/>
              <a:gd name="connsiteX19" fmla="*/ 199423 w 363204"/>
              <a:gd name="connsiteY19" fmla="*/ 176584 h 371085"/>
              <a:gd name="connsiteX20" fmla="*/ 319341 w 363204"/>
              <a:gd name="connsiteY20" fmla="*/ 348067 h 371085"/>
              <a:gd name="connsiteX21" fmla="*/ 270126 w 363204"/>
              <a:gd name="connsiteY21" fmla="*/ 348067 h 371085"/>
              <a:gd name="connsiteX22" fmla="*/ 172269 w 363204"/>
              <a:gd name="connsiteY22" fmla="*/ 208137 h 371085"/>
              <a:gd name="connsiteX23" fmla="*/ 172269 w 363204"/>
              <a:gd name="connsiteY23" fmla="*/ 208129 h 3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3204" h="371085">
                <a:moveTo>
                  <a:pt x="216156" y="157129"/>
                </a:moveTo>
                <a:lnTo>
                  <a:pt x="351367" y="0"/>
                </a:lnTo>
                <a:lnTo>
                  <a:pt x="319326" y="0"/>
                </a:lnTo>
                <a:lnTo>
                  <a:pt x="201922" y="136433"/>
                </a:lnTo>
                <a:lnTo>
                  <a:pt x="108152" y="0"/>
                </a:lnTo>
                <a:lnTo>
                  <a:pt x="0" y="0"/>
                </a:lnTo>
                <a:lnTo>
                  <a:pt x="141798" y="206311"/>
                </a:lnTo>
                <a:lnTo>
                  <a:pt x="0" y="371085"/>
                </a:lnTo>
                <a:lnTo>
                  <a:pt x="32042" y="371085"/>
                </a:lnTo>
                <a:lnTo>
                  <a:pt x="156024" y="227007"/>
                </a:lnTo>
                <a:lnTo>
                  <a:pt x="255052" y="371085"/>
                </a:lnTo>
                <a:lnTo>
                  <a:pt x="363204" y="371085"/>
                </a:lnTo>
                <a:lnTo>
                  <a:pt x="216148" y="157129"/>
                </a:lnTo>
                <a:lnTo>
                  <a:pt x="216156" y="157129"/>
                </a:lnTo>
                <a:close/>
                <a:moveTo>
                  <a:pt x="172269" y="208129"/>
                </a:moveTo>
                <a:lnTo>
                  <a:pt x="157902" y="187585"/>
                </a:lnTo>
                <a:lnTo>
                  <a:pt x="43588" y="24115"/>
                </a:lnTo>
                <a:lnTo>
                  <a:pt x="92803" y="24115"/>
                </a:lnTo>
                <a:lnTo>
                  <a:pt x="185056" y="156040"/>
                </a:lnTo>
                <a:lnTo>
                  <a:pt x="199423" y="176584"/>
                </a:lnTo>
                <a:lnTo>
                  <a:pt x="319341" y="348067"/>
                </a:lnTo>
                <a:lnTo>
                  <a:pt x="270126" y="348067"/>
                </a:lnTo>
                <a:lnTo>
                  <a:pt x="172269" y="208137"/>
                </a:lnTo>
                <a:lnTo>
                  <a:pt x="172269" y="208129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  <a:gs pos="65000">
                <a:schemeClr val="accent2"/>
              </a:gs>
              <a:gs pos="35000">
                <a:schemeClr val="accent1"/>
              </a:gs>
            </a:gsLst>
            <a:lin ang="2700000" scaled="1"/>
            <a:tileRect/>
          </a:gradFill>
          <a:ln w="30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09F1A-A815-36C3-EB0B-C78A910FD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8150"/>
            <a:ext cx="478737" cy="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174543" cy="1325563"/>
          </a:xfrm>
        </p:spPr>
        <p:txBody>
          <a:bodyPr/>
          <a:lstStyle/>
          <a:p>
            <a:r>
              <a:rPr lang="en-US" dirty="0"/>
              <a:t>Index Structure (B-Tree) – not exactly correct!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A36277-0CEF-CC75-A91F-3A9981C248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" y="1367377"/>
            <a:ext cx="8582709" cy="461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078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Structure (B-Tree)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039DB-DC55-6285-028D-CF99A7ED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96" y="1094411"/>
            <a:ext cx="6532642" cy="4888877"/>
          </a:xfrm>
        </p:spPr>
      </p:pic>
    </p:spTree>
    <p:extLst>
      <p:ext uri="{BB962C8B-B14F-4D97-AF65-F5344CB8AC3E}">
        <p14:creationId xmlns:p14="http://schemas.microsoft.com/office/powerpoint/2010/main" val="378825218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3794</Words>
  <Application>Microsoft Office PowerPoint</Application>
  <PresentationFormat>Widescreen</PresentationFormat>
  <Paragraphs>813</Paragraphs>
  <Slides>75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Calibri</vt:lpstr>
      <vt:lpstr>Calibri Light</vt:lpstr>
      <vt:lpstr>IBM Plex Sans</vt:lpstr>
      <vt:lpstr>Kanit Light</vt:lpstr>
      <vt:lpstr>Kanit Medium</vt:lpstr>
      <vt:lpstr>Kanit SemiBold</vt:lpstr>
      <vt:lpstr>Roboto</vt:lpstr>
      <vt:lpstr>Roboto Regular</vt:lpstr>
      <vt:lpstr>Verdana</vt:lpstr>
      <vt:lpstr>Wingdings</vt:lpstr>
      <vt:lpstr>Redgate theme v2</vt:lpstr>
      <vt:lpstr>A Self-Tuning Fill Factor Technique for SQL Server</vt:lpstr>
      <vt:lpstr>Mike</vt:lpstr>
      <vt:lpstr>PowerPoint Presentation</vt:lpstr>
      <vt:lpstr>PowerPoint Presentation</vt:lpstr>
      <vt:lpstr>Who is Mike Byrd</vt:lpstr>
      <vt:lpstr>Overview</vt:lpstr>
      <vt:lpstr>Overview</vt:lpstr>
      <vt:lpstr>Index Structure (B-Tree) – not exactly correct!</vt:lpstr>
      <vt:lpstr>Index Structure (B-Tree)</vt:lpstr>
      <vt:lpstr>Fill Factor</vt:lpstr>
      <vt:lpstr>SQL Server Fill Factor</vt:lpstr>
      <vt:lpstr>Partial view of B-Tree before adding row</vt:lpstr>
      <vt:lpstr>After adding row to index (Identity column)</vt:lpstr>
      <vt:lpstr>After adding row to index (Identity column, Inter. node expansion)</vt:lpstr>
      <vt:lpstr>SQL Server Fill Factor</vt:lpstr>
      <vt:lpstr>Bad Page Split Example (before row insert, rows aligned with extent)</vt:lpstr>
      <vt:lpstr>Bad Page Split Example (after row insert, rows not aligned with extent)</vt:lpstr>
      <vt:lpstr>Bad Page Split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Admin.AgentIndexRebuilds</vt:lpstr>
      <vt:lpstr>Approach</vt:lpstr>
      <vt:lpstr>Fragmentation</vt:lpstr>
      <vt:lpstr>Fragmentation</vt:lpstr>
      <vt:lpstr>Fragmentation</vt:lpstr>
      <vt:lpstr>Internal Fragmentation</vt:lpstr>
      <vt:lpstr>External Fragmentation</vt:lpstr>
      <vt:lpstr>Code</vt:lpstr>
      <vt:lpstr>SQL Agent Job</vt:lpstr>
      <vt:lpstr>SQL Agent Job</vt:lpstr>
      <vt:lpstr>Analysis - 1</vt:lpstr>
      <vt:lpstr>Analysis - 2</vt:lpstr>
      <vt:lpstr>Indexes encountered</vt:lpstr>
      <vt:lpstr>Analysis – 3: Clustered Index based on identity column</vt:lpstr>
      <vt:lpstr>Analysis – 3b: Clustered Index based on identity column</vt:lpstr>
      <vt:lpstr>Analysis – 4:  Clustered Index (many rows inserted with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6b: Non-Clustered Index (random interior inserts)</vt:lpstr>
      <vt:lpstr>Analysis – 6b: Non-Clustered Index (random interior inserts)</vt:lpstr>
      <vt:lpstr>Thought process for fixing fill factor</vt:lpstr>
      <vt:lpstr>Analysis:</vt:lpstr>
      <vt:lpstr>Analysis: DPA screen shot from late Feb 2019 (Typical Server Performance During the Day)</vt:lpstr>
      <vt:lpstr>Analysis: DPA screen shot from late June 2019 (Typical Server Performance During the Day)</vt:lpstr>
      <vt:lpstr>Analysis: Peformance</vt:lpstr>
      <vt:lpstr>Analysis: Peformance</vt:lpstr>
      <vt:lpstr>Analysis: Peformance</vt:lpstr>
      <vt:lpstr>Typical Nightly reports (Weekend):</vt:lpstr>
      <vt:lpstr>Typical Nightly reports (fragmentation option):</vt:lpstr>
      <vt:lpstr>Typical Nightly reports (bad page split option):</vt:lpstr>
      <vt:lpstr>Requirements: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Conclusions</vt:lpstr>
      <vt:lpstr>Finally</vt:lpstr>
      <vt:lpstr>Questions?</vt:lpstr>
      <vt:lpstr>PowerPoint Presentation</vt:lpstr>
      <vt:lpstr>Mike Byrd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Byrd</dc:creator>
  <cp:lastModifiedBy>Mike Byrd</cp:lastModifiedBy>
  <cp:revision>14</cp:revision>
  <cp:lastPrinted>2024-09-02T18:43:56Z</cp:lastPrinted>
  <dcterms:created xsi:type="dcterms:W3CDTF">2024-09-02T16:55:29Z</dcterms:created>
  <dcterms:modified xsi:type="dcterms:W3CDTF">2024-10-13T20:30:21Z</dcterms:modified>
</cp:coreProperties>
</file>